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/>
              <a:t>Программа </a:t>
            </a:r>
            <a:r>
              <a:rPr lang="ru-RU" b="1" dirty="0" smtClean="0"/>
              <a:t>дополнительного образования «Волейбол»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МБОУ г. Иркутска СОШ № 57</a:t>
            </a:r>
            <a:endParaRPr lang="ru-RU" dirty="0"/>
          </a:p>
        </p:txBody>
      </p:sp>
      <p:pic>
        <p:nvPicPr>
          <p:cNvPr id="8196" name="Picture 4" descr="https://tvoysports.ru/wa-data/public/shop/products/71/96/19671/images/44243/6779848bf174bc91aa6afd5339c9d182.750x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749" y="4149080"/>
            <a:ext cx="2447250" cy="29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portseries.ru/wa-data/public/shop/products/66/57/5766/images/20705/20705.750x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31440"/>
            <a:ext cx="2555776" cy="3073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25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Галерея</a:t>
            </a:r>
            <a:endParaRPr lang="ru-RU" b="1" dirty="0"/>
          </a:p>
        </p:txBody>
      </p:sp>
      <p:sp>
        <p:nvSpPr>
          <p:cNvPr id="4" name="AutoShape 2" descr="https://apf.mail.ru/cgi-bin/readmsg?id=16154852320964642917;0;3&amp;exif=1&amp;full=1&amp;x-email=nikita-kuklin1995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3" name="Picture 3" descr="C:\Users\User\Desktop\16154853303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7191771" cy="53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760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8424936" cy="6304177"/>
          </a:xfrm>
        </p:spPr>
      </p:pic>
    </p:spTree>
    <p:extLst>
      <p:ext uri="{BB962C8B-B14F-4D97-AF65-F5344CB8AC3E}">
        <p14:creationId xmlns:p14="http://schemas.microsoft.com/office/powerpoint/2010/main" val="4020969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08"/>
          <a:stretch/>
        </p:blipFill>
        <p:spPr>
          <a:xfrm>
            <a:off x="73208" y="29166"/>
            <a:ext cx="5578912" cy="3255818"/>
          </a:xfrm>
          <a:prstGeom prst="rect">
            <a:avLst/>
          </a:prstGeom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03"/>
          <a:stretch/>
        </p:blipFill>
        <p:spPr>
          <a:xfrm>
            <a:off x="2987975" y="3356992"/>
            <a:ext cx="6048521" cy="3430532"/>
          </a:xfrm>
        </p:spPr>
      </p:pic>
    </p:spTree>
    <p:extLst>
      <p:ext uri="{BB962C8B-B14F-4D97-AF65-F5344CB8AC3E}">
        <p14:creationId xmlns:p14="http://schemas.microsoft.com/office/powerpoint/2010/main" val="21190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11.fotocdn.net/s111/2638edc9e588e8ab/public_pin_l/2487705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525661"/>
            <a:ext cx="9036496" cy="3359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8864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500" dirty="0" smtClean="0"/>
              <a:t>	Занятия </a:t>
            </a:r>
            <a:r>
              <a:rPr lang="ru-RU" sz="2500" dirty="0"/>
              <a:t>по волейболу – эффективное средство укрепления здоровья и физического развития. При правильной организации занятий волейбол способствует укреплению костно-мышечного аппарата и совершенствованию всех функций организма.</a:t>
            </a:r>
          </a:p>
          <a:p>
            <a:pPr marL="0" indent="0" algn="just">
              <a:buNone/>
            </a:pPr>
            <a:r>
              <a:rPr lang="ru-RU" sz="2500" dirty="0" smtClean="0"/>
              <a:t>	Современный </a:t>
            </a:r>
            <a:r>
              <a:rPr lang="ru-RU" sz="2500" dirty="0"/>
              <a:t>волейбол – вид спорта, требующий от ученика атлетической подготовки и совершенного овладения технико-­тактическими навыками игры. </a:t>
            </a:r>
          </a:p>
          <a:p>
            <a:pPr marL="0" indent="0" algn="just">
              <a:buNone/>
            </a:pPr>
            <a:r>
              <a:rPr lang="ru-RU" sz="2500" dirty="0" smtClean="0"/>
              <a:t>	</a:t>
            </a:r>
            <a:endParaRPr lang="ru-RU" sz="2500" dirty="0"/>
          </a:p>
        </p:txBody>
      </p:sp>
    </p:spTree>
    <p:extLst>
      <p:ext uri="{BB962C8B-B14F-4D97-AF65-F5344CB8AC3E}">
        <p14:creationId xmlns:p14="http://schemas.microsoft.com/office/powerpoint/2010/main" val="6576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Руководитель программы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70074"/>
            <a:ext cx="3970784" cy="4525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Куклин Никита Юрьевич </a:t>
            </a:r>
          </a:p>
          <a:p>
            <a:pPr marL="0" indent="0">
              <a:buNone/>
            </a:pPr>
            <a:r>
              <a:rPr lang="ru-RU" b="1" dirty="0" smtClean="0"/>
              <a:t>Должность: </a:t>
            </a:r>
          </a:p>
          <a:p>
            <a:pPr marL="0" indent="0">
              <a:buNone/>
            </a:pPr>
            <a:r>
              <a:rPr lang="ru-RU" dirty="0" smtClean="0"/>
              <a:t>учитель физической культуры, педагог дополнительного образования, молодой специалист</a:t>
            </a:r>
          </a:p>
          <a:p>
            <a:pPr marL="0" indent="0">
              <a:buNone/>
            </a:pPr>
            <a:r>
              <a:rPr lang="ru-RU" b="1" dirty="0"/>
              <a:t>Образование:</a:t>
            </a:r>
          </a:p>
          <a:p>
            <a:pPr marL="0" indent="0">
              <a:buNone/>
            </a:pPr>
            <a:r>
              <a:rPr lang="ru-RU" dirty="0"/>
              <a:t>высшее </a:t>
            </a:r>
            <a:r>
              <a:rPr lang="ru-RU" dirty="0" err="1"/>
              <a:t>бакалавриат</a:t>
            </a:r>
            <a:r>
              <a:rPr lang="ru-RU" dirty="0"/>
              <a:t> ФГБОУ ВО «Иркутский государственный университет», 2017 год.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Downloads\16154834192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268760"/>
            <a:ext cx="4090733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25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0.wp.com/www.nutrisystemreviewblog.com/wp-content/uploads/2018/08/man-checklist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77" t="9735" r="29497" b="11875"/>
          <a:stretch/>
        </p:blipFill>
        <p:spPr bwMode="auto">
          <a:xfrm>
            <a:off x="5196093" y="1628800"/>
            <a:ext cx="3726233" cy="5062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Содержание программы: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Физическая </a:t>
            </a:r>
            <a:r>
              <a:rPr lang="ru-RU" dirty="0"/>
              <a:t>культура и спорт в </a:t>
            </a:r>
            <a:r>
              <a:rPr lang="ru-RU" dirty="0" smtClean="0"/>
              <a:t>России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История развития волейбола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Влияние </a:t>
            </a:r>
            <a:r>
              <a:rPr lang="ru-RU" dirty="0"/>
              <a:t>физических упражнений на организм человека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Гигиена </a:t>
            </a:r>
            <a:r>
              <a:rPr lang="ru-RU" dirty="0"/>
              <a:t>волейболиста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Техническая </a:t>
            </a:r>
            <a:r>
              <a:rPr lang="ru-RU" dirty="0"/>
              <a:t>подготовка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Тактическая </a:t>
            </a:r>
            <a:r>
              <a:rPr lang="ru-RU" dirty="0"/>
              <a:t>подготовка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Правила </a:t>
            </a:r>
            <a:r>
              <a:rPr lang="ru-RU" dirty="0"/>
              <a:t>игры в волейбол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Общая </a:t>
            </a:r>
            <a:r>
              <a:rPr lang="ru-RU" dirty="0"/>
              <a:t>физическая подготовка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Специальная физическая </a:t>
            </a:r>
            <a:r>
              <a:rPr lang="ru-RU" dirty="0" smtClean="0"/>
              <a:t>подготовка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Контрольные испытания </a:t>
            </a: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Контрольные </a:t>
            </a:r>
            <a:r>
              <a:rPr lang="ru-RU" dirty="0"/>
              <a:t>игры и судейская практика 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Инструктаж </a:t>
            </a:r>
            <a:r>
              <a:rPr lang="ru-RU" dirty="0"/>
              <a:t>техники </a:t>
            </a:r>
            <a:r>
              <a:rPr lang="ru-RU" dirty="0" smtClean="0"/>
              <a:t>безопасности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267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Цель программы:</a:t>
            </a:r>
            <a:endParaRPr lang="ru-RU" b="1" dirty="0"/>
          </a:p>
        </p:txBody>
      </p:sp>
      <p:pic>
        <p:nvPicPr>
          <p:cNvPr id="4098" name="Picture 2" descr="https://avatars.mds.yandex.net/get-zen_doc/1594475/pub_5cfebd7f9bfcfa00b1cdf07f_5cfebe44bbfeea00af3158a2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912" y="2780928"/>
            <a:ext cx="4221088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Повышение </a:t>
            </a:r>
            <a:r>
              <a:rPr lang="ru-RU" dirty="0"/>
              <a:t>уровня физического развития подростков, подготовка спортивного резерва, приобщение учащихся к здоровому образу жизни, формирование сборной команды школы для участия в соревнованиях по волейболу, обучение основам техники и тактики игры в волейбол.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6470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программы:</a:t>
            </a:r>
            <a:endParaRPr lang="ru-RU" b="1" dirty="0"/>
          </a:p>
        </p:txBody>
      </p:sp>
      <p:pic>
        <p:nvPicPr>
          <p:cNvPr id="3074" name="Picture 2" descr="https://clipart-best.com/img/golden-cup/golden-cup-clip-art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0" y="1844824"/>
            <a:ext cx="3925305" cy="4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В </a:t>
            </a:r>
            <a:r>
              <a:rPr lang="ru-RU" b="1" i="1" dirty="0"/>
              <a:t>результате освоения программы, учащиеся будут знать:</a:t>
            </a:r>
          </a:p>
          <a:p>
            <a:r>
              <a:rPr lang="ru-RU" dirty="0"/>
              <a:t>значение волейбола в развитии физических способностей и совершенствовании функциональных возможностей организма занимающихся;</a:t>
            </a:r>
          </a:p>
          <a:p>
            <a:r>
              <a:rPr lang="ru-RU" dirty="0"/>
              <a:t>правила безопасного поведения во время занятий волейболом;</a:t>
            </a:r>
          </a:p>
          <a:p>
            <a:r>
              <a:rPr lang="ru-RU" dirty="0"/>
              <a:t>названия разучиваемых технических приёмов игры и основы правильной техники;</a:t>
            </a:r>
          </a:p>
          <a:p>
            <a:r>
              <a:rPr lang="ru-RU" dirty="0"/>
              <a:t>наиболее типичные ошибки при выполнении технических приёмов и тактических действий;</a:t>
            </a:r>
          </a:p>
          <a:p>
            <a:r>
              <a:rPr lang="ru-RU" dirty="0"/>
              <a:t>упражнения для развития физических способностей (скоростных, скоростно-силовых, координационных, выносливости, гибкости);</a:t>
            </a:r>
          </a:p>
          <a:p>
            <a:r>
              <a:rPr lang="ru-RU" dirty="0"/>
              <a:t>контрольные упражнения (двигательные тесты) для оценки физической и технической подготовленности и</a:t>
            </a:r>
          </a:p>
          <a:p>
            <a:r>
              <a:rPr lang="ru-RU" dirty="0"/>
              <a:t>требования к технике и правилам их выполнения;</a:t>
            </a:r>
          </a:p>
          <a:p>
            <a:r>
              <a:rPr lang="ru-RU" dirty="0"/>
              <a:t>основное содержание правил соревнований по волейболу;</a:t>
            </a:r>
          </a:p>
          <a:p>
            <a:r>
              <a:rPr lang="ru-RU" dirty="0"/>
              <a:t>жесты волейбольного судьи;</a:t>
            </a:r>
          </a:p>
          <a:p>
            <a:r>
              <a:rPr lang="ru-RU" dirty="0"/>
              <a:t>игровые упражнения, подвижные игры и эстафеты с элементами волейбола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47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программы:</a:t>
            </a:r>
            <a:endParaRPr lang="ru-RU" b="1" dirty="0"/>
          </a:p>
        </p:txBody>
      </p:sp>
      <p:pic>
        <p:nvPicPr>
          <p:cNvPr id="4" name="Picture 2" descr="https://clipart-best.com/img/golden-cup/golden-cup-clip-art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0" y="1844824"/>
            <a:ext cx="3925305" cy="4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В </a:t>
            </a:r>
            <a:r>
              <a:rPr lang="ru-RU" b="1" i="1" dirty="0"/>
              <a:t>результате освоения программы, учащиеся будут уметь:</a:t>
            </a:r>
          </a:p>
          <a:p>
            <a:r>
              <a:rPr lang="ru-RU" dirty="0"/>
              <a:t>соблюдать меры безопасности и правила профилактики травматизма на занятиях волейболом;</a:t>
            </a:r>
          </a:p>
          <a:p>
            <a:r>
              <a:rPr lang="ru-RU" dirty="0"/>
              <a:t>выполнять технические приёмы и тактические действия;</a:t>
            </a:r>
          </a:p>
          <a:p>
            <a:r>
              <a:rPr lang="ru-RU" dirty="0"/>
              <a:t>контролировать своё самочувствие (функциональное состояние организма) на занятиях волейболом;</a:t>
            </a:r>
          </a:p>
          <a:p>
            <a:r>
              <a:rPr lang="ru-RU" dirty="0"/>
              <a:t>играть в волейбол с соблюдением основных правил;</a:t>
            </a:r>
          </a:p>
          <a:p>
            <a:r>
              <a:rPr lang="ru-RU" dirty="0"/>
              <a:t>демонстрировать жесты волейбольного судьи;</a:t>
            </a:r>
          </a:p>
          <a:p>
            <a:r>
              <a:rPr lang="ru-RU" dirty="0"/>
              <a:t>проводить судейство по волейболу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972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Результаты программы:</a:t>
            </a:r>
            <a:endParaRPr lang="ru-RU" b="1" dirty="0"/>
          </a:p>
        </p:txBody>
      </p:sp>
      <p:pic>
        <p:nvPicPr>
          <p:cNvPr id="4" name="Picture 2" descr="https://clipart-best.com/img/golden-cup/golden-cup-clip-art-2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80" y="1844824"/>
            <a:ext cx="3925305" cy="48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У </a:t>
            </a:r>
            <a:r>
              <a:rPr lang="ru-RU" b="1" i="1" dirty="0"/>
              <a:t>обучающихся будут развиты следующие личностные качества:</a:t>
            </a:r>
          </a:p>
          <a:p>
            <a:r>
              <a:rPr lang="ru-RU" dirty="0"/>
              <a:t>трудолюбие и дисциплинированность;</a:t>
            </a:r>
          </a:p>
          <a:p>
            <a:r>
              <a:rPr lang="ru-RU" dirty="0"/>
              <a:t>настойчивость и упорство;</a:t>
            </a:r>
          </a:p>
          <a:p>
            <a:r>
              <a:rPr lang="ru-RU" dirty="0"/>
              <a:t>выдержка и терпение;</a:t>
            </a:r>
          </a:p>
          <a:p>
            <a:r>
              <a:rPr lang="ru-RU" dirty="0"/>
              <a:t>самостоятельность и самообладание;</a:t>
            </a:r>
          </a:p>
          <a:p>
            <a:r>
              <a:rPr lang="ru-RU" dirty="0"/>
              <a:t>смелость и решительность;</a:t>
            </a:r>
          </a:p>
          <a:p>
            <a:r>
              <a:rPr lang="ru-RU" dirty="0"/>
              <a:t>целеустремлённость и способность преодолевать трудности;</a:t>
            </a:r>
          </a:p>
          <a:p>
            <a:r>
              <a:rPr lang="ru-RU" dirty="0"/>
              <a:t>эмоциональная устойчивость;</a:t>
            </a:r>
          </a:p>
          <a:p>
            <a:r>
              <a:rPr lang="ru-RU" dirty="0"/>
              <a:t>инициативность и организаторские способности.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5078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Расписание: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i="1" dirty="0" smtClean="0"/>
              <a:t>Занятия </a:t>
            </a:r>
            <a:r>
              <a:rPr lang="ru-RU" b="1" i="1" dirty="0"/>
              <a:t>проходят в двух группах 3 раза в неделю по 1,5 часа.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1 группа</a:t>
            </a:r>
            <a:endParaRPr lang="ru-RU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ru-RU" dirty="0" smtClean="0"/>
              <a:t>Понедельник: </a:t>
            </a:r>
            <a:r>
              <a:rPr lang="ru-RU" dirty="0"/>
              <a:t>19.20-20.30.</a:t>
            </a:r>
          </a:p>
          <a:p>
            <a:pPr marL="0" indent="0">
              <a:buNone/>
            </a:pPr>
            <a:r>
              <a:rPr lang="ru-RU" dirty="0" smtClean="0"/>
              <a:t>Четверг: </a:t>
            </a:r>
            <a:r>
              <a:rPr lang="ru-RU" dirty="0"/>
              <a:t>18.35-19.40.</a:t>
            </a:r>
          </a:p>
          <a:p>
            <a:pPr marL="0" indent="0">
              <a:buNone/>
            </a:pPr>
            <a:r>
              <a:rPr lang="ru-RU" dirty="0" smtClean="0"/>
              <a:t>Суббота: </a:t>
            </a:r>
            <a:r>
              <a:rPr lang="ru-RU" dirty="0"/>
              <a:t>18.30-19.35.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chemeClr val="tx2"/>
                </a:solidFill>
              </a:rPr>
              <a:t>2 </a:t>
            </a:r>
            <a:r>
              <a:rPr lang="ru-RU" b="1" dirty="0">
                <a:solidFill>
                  <a:schemeClr val="tx2"/>
                </a:solidFill>
              </a:rPr>
              <a:t>группа</a:t>
            </a:r>
          </a:p>
          <a:p>
            <a:pPr marL="0" indent="0">
              <a:buNone/>
            </a:pPr>
            <a:r>
              <a:rPr lang="ru-RU" dirty="0" smtClean="0"/>
              <a:t>Понедельник: </a:t>
            </a:r>
            <a:r>
              <a:rPr lang="ru-RU" dirty="0"/>
              <a:t>20.30-21.35.</a:t>
            </a:r>
          </a:p>
          <a:p>
            <a:pPr marL="0" indent="0">
              <a:buNone/>
            </a:pPr>
            <a:r>
              <a:rPr lang="ru-RU" dirty="0" smtClean="0"/>
              <a:t>Четверг: </a:t>
            </a:r>
            <a:r>
              <a:rPr lang="ru-RU" dirty="0"/>
              <a:t>19.40-20.50.</a:t>
            </a:r>
          </a:p>
          <a:p>
            <a:pPr marL="0" indent="0">
              <a:buNone/>
            </a:pPr>
            <a:r>
              <a:rPr lang="ru-RU" dirty="0" smtClean="0"/>
              <a:t>Суббота: </a:t>
            </a:r>
            <a:r>
              <a:rPr lang="ru-RU" dirty="0"/>
              <a:t>19.35-20.40.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s://primikea.ru/wp-content/uploads/2021/02/jycke-yukke-nastennye-chasy-belyy-chernyy__0408911_PE570238_S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188" y="2132856"/>
            <a:ext cx="4122812" cy="41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476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103</Words>
  <Application>Microsoft Office PowerPoint</Application>
  <PresentationFormat>Экран (4:3)</PresentationFormat>
  <Paragraphs>67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Программа дополнительного образования «Волейбол»</vt:lpstr>
      <vt:lpstr>Презентация PowerPoint</vt:lpstr>
      <vt:lpstr>Руководитель программы</vt:lpstr>
      <vt:lpstr>Содержание программы:</vt:lpstr>
      <vt:lpstr>Цель программы:</vt:lpstr>
      <vt:lpstr>Результаты программы:</vt:lpstr>
      <vt:lpstr>Результаты программы:</vt:lpstr>
      <vt:lpstr>Результаты программы:</vt:lpstr>
      <vt:lpstr>Расписание:</vt:lpstr>
      <vt:lpstr>Галерея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дополнительного образования «Волейбол»</dc:title>
  <dc:creator>User</dc:creator>
  <cp:lastModifiedBy>User</cp:lastModifiedBy>
  <cp:revision>5</cp:revision>
  <dcterms:created xsi:type="dcterms:W3CDTF">2021-03-11T17:16:55Z</dcterms:created>
  <dcterms:modified xsi:type="dcterms:W3CDTF">2021-03-11T18:02:20Z</dcterms:modified>
</cp:coreProperties>
</file>